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olors5.xml" ContentType="application/vnd.ms-office.chartcolorstyl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3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5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0" r:id="rId6"/>
    <p:sldId id="261" r:id="rId7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lva.oficinas.sepg.minhac.age\SERVER_DG03\POOL%20FISCAL\RECEPCIONES\ESTAD&#205;STICAS\2020\Cuadros%20comparativos\CUADROS%20COMPARATIVOS%202014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lva.oficinas.sepg.minhac.age\SERVER_DG03\POOL%20FISCAL\RECEPCIONES\ESTAD&#205;STICAS\2020\Cuadros%20comparativos\CUADROS%20COMPARATIVOS%202014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lva.oficinas.sepg.minhac.age\SERVER_DG03\POOL%20FISCAL\RECEPCIONES\ESTAD&#205;STICAS\2020\Cuadros%20comparativos\CUADROS%20COMPARATIVOS%202014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lva.oficinas.sepg.minhac.age\SERVER_DG03\POOL%20FISCAL\RECEPCIONES\ESTAD&#205;STICAS\2020\Cuadros%20comparativos\CUADROS%20COMPARATIVOS%202014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ilva.oficinas.sepg.minhac.age\SERVER_DG03\POOL%20FISCAL\RECEPCIONES\ESTAD&#205;STICAS\2020\Cuadros%20comparativos\CUADROS%20COMPARATIVOS%202014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EVOLUCIÓN</a:t>
            </a:r>
            <a:r>
              <a:rPr lang="es-ES" baseline="0"/>
              <a:t> DE LAS SOLICITUDES RECIBIDAS Y RESULTADOS DE LA FASE PREVIA DE ADMISIÓN Y ANÁLISIS DEL OBJETO DE LAS INVERSIONES (2014-2020)</a:t>
            </a:r>
            <a:endParaRPr lang="es-E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3">
            <a:lumMod val="40000"/>
            <a:lumOff val="60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'CUADRO 1'!$J$26</c:f>
              <c:strCache>
                <c:ptCount val="1"/>
                <c:pt idx="0">
                  <c:v>Procede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B9C1484-262D-4BA8-8314-17337E2DA41B}" type="VALUE">
                      <a:rPr lang="en-US" b="1"/>
                      <a:pPr/>
                      <a:t>[VALOR]</a:t>
                    </a:fld>
                    <a:endParaRPr lang="en-US" b="1"/>
                  </a:p>
                  <a:p>
                    <a:endParaRPr lang="en-US" b="1"/>
                  </a:p>
                  <a:p>
                    <a:r>
                      <a:rPr lang="en-US"/>
                      <a:t>74,88%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B37-4DA6-BC7C-771D3C7623D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BA37C1D-726F-481C-A735-B391F3CCA685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657E5DB5-0224-4ABD-A728-B87FB20DABF2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{657E5DB5-0224-4ABD-A728-B87FB20DABF2}</c15:txfldGUID>
                      <c15:f>'CUADRO 1'!$H$32</c15:f>
                      <c15:dlblFieldTableCache>
                        <c:ptCount val="1"/>
                        <c:pt idx="0">
                          <c:v>77,22%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EB37-4DA6-BC7C-771D3C7623D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7796315-6AA1-4C09-8871-F23C1245A2F6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6CE69BAF-1101-44BE-95D5-40D8A338D59A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{6CE69BAF-1101-44BE-95D5-40D8A338D59A}</c15:txfldGUID>
                      <c15:f>'CUADRO 1'!$H$42</c15:f>
                      <c15:dlblFieldTableCache>
                        <c:ptCount val="1"/>
                        <c:pt idx="0">
                          <c:v>77,87%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EB37-4DA6-BC7C-771D3C7623D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CB631AD-C573-43FC-AF41-E46614087294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945532E0-BDBE-43E4-909E-A6EEEF18C866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{945532E0-BDBE-43E4-909E-A6EEEF18C866}</c15:txfldGUID>
                      <c15:f>'CUADRO 1'!$H$52</c15:f>
                      <c15:dlblFieldTableCache>
                        <c:ptCount val="1"/>
                        <c:pt idx="0">
                          <c:v>76,32%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EB37-4DA6-BC7C-771D3C7623D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EB61EB9-E059-46FD-8B58-D7B9C862312C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BEB0347E-FA2D-4620-AF90-F240830FD263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{BEB0347E-FA2D-4620-AF90-F240830FD263}</c15:txfldGUID>
                      <c15:f>'CUADRO 1'!$H$62</c15:f>
                      <c15:dlblFieldTableCache>
                        <c:ptCount val="1"/>
                        <c:pt idx="0">
                          <c:v>72,05%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EB37-4DA6-BC7C-771D3C7623D3}"/>
                </c:ext>
              </c:extLst>
            </c:dLbl>
            <c:dLbl>
              <c:idx val="5"/>
              <c:layout>
                <c:manualLayout>
                  <c:x val="-1.0576165906477736E-16"/>
                  <c:y val="-4.5897877223179265E-3"/>
                </c:manualLayout>
              </c:layout>
              <c:tx>
                <c:rich>
                  <a:bodyPr/>
                  <a:lstStyle/>
                  <a:p>
                    <a:fld id="{D82246E2-7142-4D44-8DD3-296A5162AC5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r>
                      <a:rPr lang="en-US"/>
                      <a:t>69,69%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B37-4DA6-BC7C-771D3C7623D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FEB9BB2E-7D62-4B6F-A200-A036A737A09A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r>
                      <a:rPr lang="en-US"/>
                      <a:t>65,03%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B37-4DA6-BC7C-771D3C7623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1'!$K$25:$R$25</c15:sqref>
                  </c15:fullRef>
                </c:ext>
              </c:extLst>
              <c:f>'CUADRO 1'!$L$25:$R$25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1'!$K$26:$R$26</c15:sqref>
                  </c15:fullRef>
                </c:ext>
              </c:extLst>
              <c:f>'CUADRO 1'!$L$26:$R$26</c:f>
              <c:numCache>
                <c:formatCode>#,##0</c:formatCode>
                <c:ptCount val="7"/>
                <c:pt idx="0">
                  <c:v>2280</c:v>
                </c:pt>
                <c:pt idx="1">
                  <c:v>2841</c:v>
                </c:pt>
                <c:pt idx="2">
                  <c:v>2628</c:v>
                </c:pt>
                <c:pt idx="3">
                  <c:v>2523</c:v>
                </c:pt>
                <c:pt idx="4">
                  <c:v>2372</c:v>
                </c:pt>
                <c:pt idx="5">
                  <c:v>2235</c:v>
                </c:pt>
                <c:pt idx="6">
                  <c:v>2133</c:v>
                </c:pt>
              </c:numCache>
            </c:numRef>
          </c:val>
          <c:extLst xmlns:c15="http://schemas.microsoft.com/office/drawing/2012/chart">
            <c:ext xmlns:c15="http://schemas.microsoft.com/office/drawing/2012/chart" uri="{02D57815-91ED-43cb-92C2-25804820EDAC}">
              <c15:categoryFilterExceptions>
                <c15:categoryFilterException>
                  <c15:sqref>'CUADRO 1'!$K$26</c15:sqref>
                  <c15:dLbl>
                    <c:idx val="-1"/>
                    <c:tx>
                      <c:rich>
                        <a:bodyPr/>
                        <a:lstStyle/>
                        <a:p>
                          <a:fld id="{EFEDB3A7-18E4-4D2B-9486-1AA57C45D7CF}" type="VALUE">
                            <a:rPr lang="en-US"/>
                            <a:pPr/>
                            <a:t>[VALOR]</a:t>
                          </a:fld>
                          <a:endParaRPr lang="en-US"/>
                        </a:p>
                        <a:p>
                          <a:endParaRPr lang="en-US"/>
                        </a:p>
                        <a:p>
                          <a:r>
                            <a:rPr lang="en-US"/>
                            <a:t>78,92%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0-EB37-4DA6-BC7C-771D3C7623D3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7-EB37-4DA6-BC7C-771D3C7623D3}"/>
            </c:ext>
          </c:extLst>
        </c:ser>
        <c:ser>
          <c:idx val="0"/>
          <c:order val="1"/>
          <c:tx>
            <c:strRef>
              <c:f>'CUADRO 1'!$J$27</c:f>
              <c:strCache>
                <c:ptCount val="1"/>
                <c:pt idx="0">
                  <c:v>No procede</c:v>
                </c:pt>
              </c:strCache>
            </c:strRef>
          </c:tx>
          <c:spPr>
            <a:solidFill>
              <a:schemeClr val="accent2"/>
            </a:solidFill>
            <a:ln w="76200"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E0BADAC-925E-4A7A-9D5A-B2D7DB22B3F2}" type="VALUE">
                      <a:rPr lang="en-US" sz="900" b="1"/>
                      <a:pPr/>
                      <a:t>[VALOR]</a:t>
                    </a:fld>
                    <a:endParaRPr lang="en-US" sz="900" b="1"/>
                  </a:p>
                  <a:p>
                    <a:endParaRPr lang="en-US" sz="1000" b="1"/>
                  </a:p>
                  <a:p>
                    <a:r>
                      <a:rPr lang="en-US"/>
                      <a:t>25,12</a:t>
                    </a:r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B37-4DA6-BC7C-771D3C7623D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24FAE22-9B75-4172-B7EF-C8F82D315F4F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4EFF77F5-F707-4B1F-B499-7F88E868A03A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{4EFF77F5-F707-4B1F-B499-7F88E868A03A}</c15:txfldGUID>
                      <c15:f>'CUADRO 1'!$F$32</c15:f>
                      <c15:dlblFieldTableCache>
                        <c:ptCount val="1"/>
                        <c:pt idx="0">
                          <c:v>22,78%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EB37-4DA6-BC7C-771D3C7623D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86E1D7F-DD4F-4A2F-8DC7-2F522D3C7C95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E7E46AE1-56B5-4003-AC75-E2F11EB03BDE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{E7E46AE1-56B5-4003-AC75-E2F11EB03BDE}</c15:txfldGUID>
                      <c15:f>'CUADRO 1'!$F$42</c15:f>
                      <c15:dlblFieldTableCache>
                        <c:ptCount val="1"/>
                        <c:pt idx="0">
                          <c:v>22,13%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EB37-4DA6-BC7C-771D3C7623D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AB90B7F-4D24-4746-950B-3B2B3F3010F5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F86F9912-2827-411E-82E8-5291B77368B3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{F86F9912-2827-411E-82E8-5291B77368B3}</c15:txfldGUID>
                      <c15:f>'CUADRO 1'!$F$52</c15:f>
                      <c15:dlblFieldTableCache>
                        <c:ptCount val="1"/>
                        <c:pt idx="0">
                          <c:v>23,68%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EB37-4DA6-BC7C-771D3C7623D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308B94BA-10C0-45DE-9216-C725847C6475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fld id="{5E568562-6138-4F7F-9395-6DEE024E0C82}" type="CELLREF">
                      <a:rPr lang="en-US"/>
                      <a:pPr/>
                      <a:t>[CELLREF]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{5E568562-6138-4F7F-9395-6DEE024E0C82}</c15:txfldGUID>
                      <c15:f>'CUADRO 1'!$F$62</c15:f>
                      <c15:dlblFieldTableCache>
                        <c:ptCount val="1"/>
                        <c:pt idx="0">
                          <c:v>27,95%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EB37-4DA6-BC7C-771D3C7623D3}"/>
                </c:ext>
              </c:extLst>
            </c:dLbl>
            <c:dLbl>
              <c:idx val="5"/>
              <c:layout>
                <c:manualLayout>
                  <c:x val="4.3266633067835947E-3"/>
                  <c:y val="-4.2072568095350064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3232FA-4ECE-4336-AF6F-89379C410ED2}" type="VALUE">
                      <a:rPr lang="en-US"/>
                      <a:pPr>
                        <a:defRPr b="1"/>
                      </a:pPr>
                      <a:t>[VALOR]</a:t>
                    </a:fld>
                    <a:endParaRPr lang="en-US"/>
                  </a:p>
                  <a:p>
                    <a:pPr>
                      <a:defRPr b="1"/>
                    </a:pPr>
                    <a:endParaRPr lang="en-US"/>
                  </a:p>
                  <a:p>
                    <a:pPr>
                      <a:defRPr b="1"/>
                    </a:pPr>
                    <a:r>
                      <a:rPr lang="en-US"/>
                      <a:t>30,31%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016227826418354E-2"/>
                      <c:h val="9.86461029720682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B37-4DA6-BC7C-771D3C7623D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9CC95DF6-3A6F-4A09-9CE2-9183CDAFA1D2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endParaRPr lang="en-US"/>
                  </a:p>
                  <a:p>
                    <a:r>
                      <a:rPr lang="en-US"/>
                      <a:t>34,97%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B37-4DA6-BC7C-771D3C7623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1'!$K$25:$R$25</c15:sqref>
                  </c15:fullRef>
                </c:ext>
              </c:extLst>
              <c:f>'CUADRO 1'!$L$25:$R$25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1'!$K$27:$R$27</c15:sqref>
                  </c15:fullRef>
                </c:ext>
              </c:extLst>
              <c:f>'CUADRO 1'!$L$27:$R$27</c:f>
              <c:numCache>
                <c:formatCode>#,##0</c:formatCode>
                <c:ptCount val="7"/>
                <c:pt idx="0">
                  <c:v>765</c:v>
                </c:pt>
                <c:pt idx="1">
                  <c:v>838</c:v>
                </c:pt>
                <c:pt idx="2">
                  <c:v>747</c:v>
                </c:pt>
                <c:pt idx="3">
                  <c:v>783</c:v>
                </c:pt>
                <c:pt idx="4">
                  <c:v>920</c:v>
                </c:pt>
                <c:pt idx="5">
                  <c:v>972</c:v>
                </c:pt>
                <c:pt idx="6">
                  <c:v>1147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'CUADRO 1'!$K$27</c15:sqref>
                  <c15:dLbl>
                    <c:idx val="-1"/>
                    <c:tx>
                      <c:rich>
                        <a:bodyPr/>
                        <a:lstStyle/>
                        <a:p>
                          <a:fld id="{2845CAE2-9B11-430F-9559-A56C5F685A42}" type="VALUE">
                            <a:rPr lang="en-US"/>
                            <a:pPr/>
                            <a:t>[VALOR]</a:t>
                          </a:fld>
                          <a:endParaRPr lang="en-US"/>
                        </a:p>
                        <a:p>
                          <a:endParaRPr lang="en-US"/>
                        </a:p>
                        <a:p>
                          <a:r>
                            <a:rPr lang="en-US"/>
                            <a:t>21,08%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1-EB37-4DA6-BC7C-771D3C7623D3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F-EB37-4DA6-BC7C-771D3C762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862432"/>
        <c:axId val="355867920"/>
        <c:axId val="0"/>
        <c:extLst/>
      </c:bar3DChart>
      <c:catAx>
        <c:axId val="35586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5867920"/>
        <c:crosses val="autoZero"/>
        <c:auto val="1"/>
        <c:lblAlgn val="ctr"/>
        <c:lblOffset val="100"/>
        <c:noMultiLvlLbl val="0"/>
      </c:catAx>
      <c:valAx>
        <c:axId val="35586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586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/>
              <a:t>EVOLUCIÓN DE LOS</a:t>
            </a:r>
            <a:r>
              <a:rPr lang="es-ES" b="1" baseline="0"/>
              <a:t> RESULTADOS DE LA FASE DE SELECCIÓN DE INVERSIONES A DESIGNAR (2014-2020)</a:t>
            </a:r>
          </a:p>
          <a:p>
            <a:pPr>
              <a:defRPr/>
            </a:pPr>
            <a:endParaRPr lang="es-E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'CUADRO 2'!$O$9</c:f>
              <c:strCache>
                <c:ptCount val="1"/>
                <c:pt idx="0">
                  <c:v>No designadas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729474082482029E-2"/>
                  <c:y val="3.3726542609140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28-4917-AE47-B2C5EAEA6BD6}"/>
                </c:ext>
              </c:extLst>
            </c:dLbl>
            <c:dLbl>
              <c:idx val="1"/>
              <c:layout>
                <c:manualLayout>
                  <c:x val="-2.8384471237349589E-2"/>
                  <c:y val="5.6198452721499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28-4917-AE47-B2C5EAEA6BD6}"/>
                </c:ext>
              </c:extLst>
            </c:dLbl>
            <c:dLbl>
              <c:idx val="2"/>
              <c:layout>
                <c:manualLayout>
                  <c:x val="-2.9897902943743893E-2"/>
                  <c:y val="4.3714058214633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28-4917-AE47-B2C5EAEA6BD6}"/>
                </c:ext>
              </c:extLst>
            </c:dLbl>
            <c:dLbl>
              <c:idx val="3"/>
              <c:layout>
                <c:manualLayout>
                  <c:x val="-2.4729474082482029E-2"/>
                  <c:y val="3.3726542609140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28-4917-AE47-B2C5EAEA6BD6}"/>
                </c:ext>
              </c:extLst>
            </c:dLbl>
            <c:dLbl>
              <c:idx val="4"/>
              <c:layout>
                <c:manualLayout>
                  <c:x val="-2.472947408248214E-2"/>
                  <c:y val="3.3726542609140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28-4917-AE47-B2C5EAEA6BD6}"/>
                </c:ext>
              </c:extLst>
            </c:dLbl>
            <c:dLbl>
              <c:idx val="5"/>
              <c:layout>
                <c:manualLayout>
                  <c:x val="-2.472947408248214E-2"/>
                  <c:y val="3.3726542609140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28-4917-AE47-B2C5EAEA6BD6}"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accent3">
                    <a:lumMod val="60000"/>
                    <a:lumOff val="40000"/>
                  </a:schemeClr>
                </a:glow>
                <a:outerShdw blurRad="50800" dist="50800" dir="5400000" algn="ctr" rotWithShape="0">
                  <a:schemeClr val="accent3">
                    <a:lumMod val="75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E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2'!$P$8:$W$8</c15:sqref>
                  </c15:fullRef>
                </c:ext>
              </c:extLst>
              <c:f>'CUADRO 2'!$Q$8:$W$8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2'!$P$9:$W$9</c15:sqref>
                  </c15:fullRef>
                </c:ext>
              </c:extLst>
              <c:f>'CUADRO 2'!$Q$9:$W$9</c:f>
              <c:numCache>
                <c:formatCode>#,##0</c:formatCode>
                <c:ptCount val="7"/>
                <c:pt idx="0">
                  <c:v>1161</c:v>
                </c:pt>
                <c:pt idx="1">
                  <c:v>1334</c:v>
                </c:pt>
                <c:pt idx="2">
                  <c:v>988</c:v>
                </c:pt>
                <c:pt idx="3">
                  <c:v>814</c:v>
                </c:pt>
                <c:pt idx="4">
                  <c:v>840</c:v>
                </c:pt>
                <c:pt idx="5">
                  <c:v>773</c:v>
                </c:pt>
                <c:pt idx="6">
                  <c:v>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E28-4917-AE47-B2C5EAEA6BD6}"/>
            </c:ext>
          </c:extLst>
        </c:ser>
        <c:ser>
          <c:idx val="1"/>
          <c:order val="1"/>
          <c:tx>
            <c:strRef>
              <c:f>'CUADRO 2'!$O$10</c:f>
              <c:strCache>
                <c:ptCount val="1"/>
                <c:pt idx="0">
                  <c:v>Designadas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>
              <a:softEdge rad="0"/>
            </a:effectLst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marker>
          <c:dLbls>
            <c:dLbl>
              <c:idx val="0"/>
              <c:layout>
                <c:manualLayout>
                  <c:x val="-2.8486598085568474E-2"/>
                  <c:y val="-5.3664218938924771E-2"/>
                </c:manualLayout>
              </c:layout>
              <c:tx>
                <c:rich>
                  <a:bodyPr/>
                  <a:lstStyle/>
                  <a:p>
                    <a:fld id="{79A43E02-6EC2-4174-B180-7121E73ADC76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E28-4917-AE47-B2C5EAEA6BD6}"/>
                </c:ext>
              </c:extLst>
            </c:dLbl>
            <c:dLbl>
              <c:idx val="1"/>
              <c:layout>
                <c:manualLayout>
                  <c:x val="-3.0000029791962726E-2"/>
                  <c:y val="-7.1142371248537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E28-4917-AE47-B2C5EAEA6BD6}"/>
                </c:ext>
              </c:extLst>
            </c:dLbl>
            <c:dLbl>
              <c:idx val="2"/>
              <c:layout>
                <c:manualLayout>
                  <c:x val="-3.0000029791962781E-2"/>
                  <c:y val="-5.6161097840298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28-4917-AE47-B2C5EAEA6BD6}"/>
                </c:ext>
              </c:extLst>
            </c:dLbl>
            <c:dLbl>
              <c:idx val="3"/>
              <c:layout>
                <c:manualLayout>
                  <c:x val="-3.0000029791962726E-2"/>
                  <c:y val="-4.8670461136178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E28-4917-AE47-B2C5EAEA6BD6}"/>
                </c:ext>
              </c:extLst>
            </c:dLbl>
            <c:dLbl>
              <c:idx val="4"/>
              <c:layout>
                <c:manualLayout>
                  <c:x val="-3.0000029791962726E-2"/>
                  <c:y val="-4.1179824432058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E28-4917-AE47-B2C5EAEA6BD6}"/>
                </c:ext>
              </c:extLst>
            </c:dLbl>
            <c:dLbl>
              <c:idx val="5"/>
              <c:layout>
                <c:manualLayout>
                  <c:x val="-2.3946302966385728E-2"/>
                  <c:y val="-4.6173582234804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E28-4917-AE47-B2C5EAEA6BD6}"/>
                </c:ext>
              </c:extLst>
            </c:dLbl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2'!$P$8:$W$8</c15:sqref>
                  </c15:fullRef>
                </c:ext>
              </c:extLst>
              <c:f>'CUADRO 2'!$Q$8:$W$8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2'!$P$10:$W$10</c15:sqref>
                  </c15:fullRef>
                </c:ext>
              </c:extLst>
              <c:f>'CUADRO 2'!$Q$10:$W$10</c:f>
              <c:numCache>
                <c:formatCode>#,##0</c:formatCode>
                <c:ptCount val="7"/>
                <c:pt idx="0">
                  <c:v>1119</c:v>
                </c:pt>
                <c:pt idx="1">
                  <c:v>1507</c:v>
                </c:pt>
                <c:pt idx="2">
                  <c:v>1640</c:v>
                </c:pt>
                <c:pt idx="3">
                  <c:v>1709</c:v>
                </c:pt>
                <c:pt idx="4">
                  <c:v>1532</c:v>
                </c:pt>
                <c:pt idx="5">
                  <c:v>1462</c:v>
                </c:pt>
                <c:pt idx="6">
                  <c:v>1271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D-7E28-4917-AE47-B2C5EAEA6BD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5868704"/>
        <c:axId val="355863608"/>
      </c:lineChart>
      <c:catAx>
        <c:axId val="35586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5863608"/>
        <c:crosses val="autoZero"/>
        <c:auto val="1"/>
        <c:lblAlgn val="ctr"/>
        <c:lblOffset val="100"/>
        <c:noMultiLvlLbl val="0"/>
      </c:catAx>
      <c:valAx>
        <c:axId val="35586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586870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>
      <a:gsLst>
        <a:gs pos="34000">
          <a:schemeClr val="accent3">
            <a:lumMod val="20000"/>
            <a:lumOff val="80000"/>
          </a:schemeClr>
        </a:gs>
        <a:gs pos="100000">
          <a:schemeClr val="accent1">
            <a:lumMod val="45000"/>
            <a:lumOff val="55000"/>
          </a:schemeClr>
        </a:gs>
        <a:gs pos="100000">
          <a:schemeClr val="accent1">
            <a:lumMod val="45000"/>
            <a:lumOff val="55000"/>
          </a:schemeClr>
        </a:gs>
        <a:gs pos="76000">
          <a:schemeClr val="accent1">
            <a:lumMod val="30000"/>
            <a:lumOff val="70000"/>
          </a:schemeClr>
        </a:gs>
      </a:gsLst>
      <a:lin ang="2700000" scaled="1"/>
    </a:gradFill>
    <a:ln w="9525" cap="flat" cmpd="sng" algn="ctr">
      <a:gradFill flip="none" rotWithShape="1">
        <a:gsLst>
          <a:gs pos="0">
            <a:schemeClr val="accent2">
              <a:lumMod val="0"/>
              <a:lumOff val="100000"/>
            </a:schemeClr>
          </a:gs>
          <a:gs pos="35000">
            <a:schemeClr val="accent2">
              <a:lumMod val="0"/>
              <a:lumOff val="100000"/>
            </a:schemeClr>
          </a:gs>
          <a:gs pos="100000">
            <a:schemeClr val="accent2">
              <a:lumMod val="100000"/>
            </a:schemeClr>
          </a:gs>
        </a:gsLst>
        <a:path path="circle">
          <a:fillToRect l="50000" t="-80000" r="50000" b="180000"/>
        </a:path>
        <a:tileRect/>
      </a:gra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/>
              <a:t>DETALLE DE LA EVOLUCIÓN DEL NÚMERO DE INVERSIONES DESIGNADAS POR GRUPOS (2014-2020)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'CUADRO 3'!$P$8</c:f>
              <c:strCache>
                <c:ptCount val="1"/>
                <c:pt idx="0">
                  <c:v>Grupo I: Obras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3'!$Q$7:$X$7</c15:sqref>
                  </c15:fullRef>
                </c:ext>
              </c:extLst>
              <c:f>'CUADRO 3'!$R$7:$X$7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3'!$Q$8:$X$8</c15:sqref>
                  </c15:fullRef>
                </c:ext>
              </c:extLst>
              <c:f>'CUADRO 3'!$R$8:$X$8</c:f>
              <c:numCache>
                <c:formatCode>#,##0</c:formatCode>
                <c:ptCount val="7"/>
                <c:pt idx="0">
                  <c:v>314</c:v>
                </c:pt>
                <c:pt idx="1">
                  <c:v>471</c:v>
                </c:pt>
                <c:pt idx="2">
                  <c:v>489</c:v>
                </c:pt>
                <c:pt idx="3">
                  <c:v>332</c:v>
                </c:pt>
                <c:pt idx="4">
                  <c:v>379</c:v>
                </c:pt>
                <c:pt idx="5">
                  <c:v>418</c:v>
                </c:pt>
                <c:pt idx="6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8-46B8-B74E-1AFBAC91C50E}"/>
            </c:ext>
          </c:extLst>
        </c:ser>
        <c:ser>
          <c:idx val="1"/>
          <c:order val="1"/>
          <c:tx>
            <c:strRef>
              <c:f>'CUADRO 3'!$P$9</c:f>
              <c:strCache>
                <c:ptCount val="1"/>
                <c:pt idx="0">
                  <c:v>Grupo II: Suministros</c:v>
                </c:pt>
              </c:strCache>
            </c:strRef>
          </c:tx>
          <c:spPr>
            <a:solidFill>
              <a:srgbClr val="B06EA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3'!$Q$7:$X$7</c15:sqref>
                  </c15:fullRef>
                </c:ext>
              </c:extLst>
              <c:f>'CUADRO 3'!$R$7:$X$7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3'!$Q$9:$X$9</c15:sqref>
                  </c15:fullRef>
                </c:ext>
              </c:extLst>
              <c:f>'CUADRO 3'!$R$9:$X$9</c:f>
              <c:numCache>
                <c:formatCode>#,##0</c:formatCode>
                <c:ptCount val="7"/>
                <c:pt idx="0">
                  <c:v>306</c:v>
                </c:pt>
                <c:pt idx="1">
                  <c:v>354</c:v>
                </c:pt>
                <c:pt idx="2">
                  <c:v>359</c:v>
                </c:pt>
                <c:pt idx="3">
                  <c:v>577</c:v>
                </c:pt>
                <c:pt idx="4">
                  <c:v>459</c:v>
                </c:pt>
                <c:pt idx="5">
                  <c:v>426</c:v>
                </c:pt>
                <c:pt idx="6">
                  <c:v>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18-46B8-B74E-1AFBAC91C50E}"/>
            </c:ext>
          </c:extLst>
        </c:ser>
        <c:ser>
          <c:idx val="2"/>
          <c:order val="2"/>
          <c:tx>
            <c:strRef>
              <c:f>'CUADRO 3'!$P$10</c:f>
              <c:strCache>
                <c:ptCount val="1"/>
                <c:pt idx="0">
                  <c:v>Grupo III: Servicios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3'!$Q$7:$X$7</c15:sqref>
                  </c15:fullRef>
                </c:ext>
              </c:extLst>
              <c:f>'CUADRO 3'!$R$7:$X$7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3'!$Q$10:$X$10</c15:sqref>
                  </c15:fullRef>
                </c:ext>
              </c:extLst>
              <c:f>'CUADRO 3'!$R$10:$X$10</c:f>
              <c:numCache>
                <c:formatCode>#,##0</c:formatCode>
                <c:ptCount val="7"/>
                <c:pt idx="0">
                  <c:v>499</c:v>
                </c:pt>
                <c:pt idx="1">
                  <c:v>682</c:v>
                </c:pt>
                <c:pt idx="2">
                  <c:v>792</c:v>
                </c:pt>
                <c:pt idx="3">
                  <c:v>800</c:v>
                </c:pt>
                <c:pt idx="4">
                  <c:v>694</c:v>
                </c:pt>
                <c:pt idx="5">
                  <c:v>618</c:v>
                </c:pt>
                <c:pt idx="6">
                  <c:v>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18-46B8-B74E-1AFBAC91C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55861648"/>
        <c:axId val="355867136"/>
      </c:barChart>
      <c:lineChart>
        <c:grouping val="standard"/>
        <c:varyColors val="0"/>
        <c:ser>
          <c:idx val="3"/>
          <c:order val="3"/>
          <c:tx>
            <c:strRef>
              <c:f>'CUADRO 3'!$P$11</c:f>
              <c:strCache>
                <c:ptCount val="1"/>
                <c:pt idx="0">
                  <c:v>Total General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0"/>
            <c:marker>
              <c:symbol val="circle"/>
              <c:size val="8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18-46B8-B74E-1AFBAC91C50E}"/>
              </c:ext>
            </c:extLst>
          </c:dPt>
          <c:dPt>
            <c:idx val="1"/>
            <c:marker>
              <c:symbol val="circle"/>
              <c:size val="8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B18-46B8-B74E-1AFBAC91C50E}"/>
              </c:ext>
            </c:extLst>
          </c:dPt>
          <c:dPt>
            <c:idx val="2"/>
            <c:marker>
              <c:symbol val="circle"/>
              <c:size val="8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B18-46B8-B74E-1AFBAC91C50E}"/>
              </c:ext>
            </c:extLst>
          </c:dPt>
          <c:dPt>
            <c:idx val="3"/>
            <c:marker>
              <c:symbol val="circle"/>
              <c:size val="8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accent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BB18-46B8-B74E-1AFBAC91C50E}"/>
              </c:ext>
            </c:extLst>
          </c:dPt>
          <c:dLbls>
            <c:dLbl>
              <c:idx val="0"/>
              <c:layout>
                <c:manualLayout>
                  <c:x val="-3.5452778098340867E-2"/>
                  <c:y val="-3.4472665624968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B18-46B8-B74E-1AFBAC91C50E}"/>
                </c:ext>
              </c:extLst>
            </c:dLbl>
            <c:dLbl>
              <c:idx val="1"/>
              <c:layout>
                <c:manualLayout>
                  <c:x val="-2.8820436340609622E-2"/>
                  <c:y val="-3.0232033252652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05267098095263E-2"/>
                      <c:h val="4.40597649029279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B18-46B8-B74E-1AFBAC91C50E}"/>
                </c:ext>
              </c:extLst>
            </c:dLbl>
            <c:dLbl>
              <c:idx val="2"/>
              <c:layout>
                <c:manualLayout>
                  <c:x val="-2.944000094689404E-2"/>
                  <c:y val="-2.7039839864374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B18-46B8-B74E-1AFBAC91C50E}"/>
                </c:ext>
              </c:extLst>
            </c:dLbl>
            <c:dLbl>
              <c:idx val="3"/>
              <c:layout>
                <c:manualLayout>
                  <c:x val="-3.182688409721051E-2"/>
                  <c:y val="-2.599180938958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B18-46B8-B74E-1AFBAC91C50E}"/>
                </c:ext>
              </c:extLst>
            </c:dLbl>
            <c:dLbl>
              <c:idx val="4"/>
              <c:layout>
                <c:manualLayout>
                  <c:x val="-3.0063885757234121E-2"/>
                  <c:y val="-3.8910505836575897E-2"/>
                </c:manualLayout>
              </c:layout>
              <c:tx>
                <c:rich>
                  <a:bodyPr/>
                  <a:lstStyle/>
                  <a:p>
                    <a:fld id="{5BBACE5B-6791-4379-B7CE-B72C81E4E2EC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B18-46B8-B74E-1AFBAC91C50E}"/>
                </c:ext>
              </c:extLst>
            </c:dLbl>
            <c:dLbl>
              <c:idx val="5"/>
              <c:layout>
                <c:manualLayout>
                  <c:x val="-3.0063885757234232E-2"/>
                  <c:y val="-3.3722438391699139E-2"/>
                </c:manualLayout>
              </c:layout>
              <c:tx>
                <c:rich>
                  <a:bodyPr/>
                  <a:lstStyle/>
                  <a:p>
                    <a:fld id="{FB9267A9-9D15-4E55-A99E-95225E89C6E4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BB18-46B8-B74E-1AFBAC91C50E}"/>
                </c:ext>
              </c:extLst>
            </c:dLbl>
            <c:dLbl>
              <c:idx val="6"/>
              <c:layout>
                <c:manualLayout>
                  <c:x val="-2.8560691469372526E-2"/>
                  <c:y val="-3.372243839169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B18-46B8-B74E-1AFBAC91C5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3'!$Q$7:$X$7</c15:sqref>
                  </c15:fullRef>
                </c:ext>
              </c:extLst>
              <c:f>'CUADRO 3'!$R$7:$X$7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3'!$Q$11:$X$11</c15:sqref>
                  </c15:fullRef>
                </c:ext>
              </c:extLst>
              <c:f>'CUADRO 3'!$R$11:$X$11</c:f>
              <c:numCache>
                <c:formatCode>#,##0</c:formatCode>
                <c:ptCount val="7"/>
                <c:pt idx="0">
                  <c:v>1119</c:v>
                </c:pt>
                <c:pt idx="1">
                  <c:v>1507</c:v>
                </c:pt>
                <c:pt idx="2">
                  <c:v>1640</c:v>
                </c:pt>
                <c:pt idx="3">
                  <c:v>1709</c:v>
                </c:pt>
                <c:pt idx="4">
                  <c:v>1532</c:v>
                </c:pt>
                <c:pt idx="5">
                  <c:v>1462</c:v>
                </c:pt>
                <c:pt idx="6">
                  <c:v>1271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categoryFilterExceptions>
                <c15:categoryFilterException>
                  <c15:sqref>'CUADRO 3'!$Q$11</c15:sqref>
                  <c15:dLbl>
                    <c:idx val="-1"/>
                    <c:layout>
                      <c:manualLayout>
                        <c:x val="-2.988184537812142E-2"/>
                        <c:y val="-3.7765250160850562E-2"/>
                      </c:manualLayout>
                    </c:layout>
                    <c:tx>
                      <c:rich>
                        <a:bodyPr/>
                        <a:lstStyle/>
                        <a:p>
                          <a:fld id="{3064B122-9D6D-431D-9F71-5CC434E39B5E}" type="VALUE">
                            <a:rPr lang="en-US" b="1"/>
                            <a:pPr/>
                            <a:t>[VALOR]</a:t>
                          </a:fld>
                          <a:endParaRPr lang="es-ES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F-BB18-46B8-B74E-1AFBAC91C50E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E-BB18-46B8-B74E-1AFBAC91C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861648"/>
        <c:axId val="355867136"/>
      </c:lineChart>
      <c:catAx>
        <c:axId val="35586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5867136"/>
        <c:crosses val="autoZero"/>
        <c:auto val="1"/>
        <c:lblAlgn val="ctr"/>
        <c:lblOffset val="100"/>
        <c:noMultiLvlLbl val="0"/>
      </c:catAx>
      <c:valAx>
        <c:axId val="35586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5861648"/>
        <c:crosses val="autoZero"/>
        <c:crossBetween val="between"/>
      </c:valAx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6EBDC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EVOLUCIÓN DE LAS DESIGNACIONES CON</a:t>
            </a:r>
            <a:r>
              <a:rPr lang="en-US" b="1" baseline="0"/>
              <a:t> ASESOR Y SIN ASESOR (2014-2020)</a:t>
            </a:r>
            <a:endParaRPr lang="en-US" b="1"/>
          </a:p>
        </c:rich>
      </c:tx>
      <c:layout>
        <c:manualLayout>
          <c:xMode val="edge"/>
          <c:yMode val="edge"/>
          <c:x val="0.23687921556975189"/>
          <c:y val="1.9842700696895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'CUADRO 4'!$F$6</c:f>
              <c:strCache>
                <c:ptCount val="1"/>
                <c:pt idx="0">
                  <c:v>Designaciones con asesor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4'!$D$7:$D$14</c15:sqref>
                  </c15:fullRef>
                </c:ext>
              </c:extLst>
              <c:f>'CUADRO 4'!$D$8:$D$14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0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4'!$F$7:$F$14</c15:sqref>
                  </c15:fullRef>
                </c:ext>
              </c:extLst>
              <c:f>'CUADRO 4'!$F$8:$F$14</c:f>
              <c:numCache>
                <c:formatCode>#,##0</c:formatCode>
                <c:ptCount val="7"/>
                <c:pt idx="0">
                  <c:v>866</c:v>
                </c:pt>
                <c:pt idx="1">
                  <c:v>1173</c:v>
                </c:pt>
                <c:pt idx="2">
                  <c:v>1272</c:v>
                </c:pt>
                <c:pt idx="3">
                  <c:v>1086</c:v>
                </c:pt>
                <c:pt idx="4">
                  <c:v>1071</c:v>
                </c:pt>
                <c:pt idx="5">
                  <c:v>989</c:v>
                </c:pt>
                <c:pt idx="6">
                  <c:v>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E-482D-9660-DE46C363BB2A}"/>
            </c:ext>
          </c:extLst>
        </c:ser>
        <c:ser>
          <c:idx val="0"/>
          <c:order val="1"/>
          <c:tx>
            <c:strRef>
              <c:f>'CUADRO 4'!$G$6</c:f>
              <c:strCache>
                <c:ptCount val="1"/>
                <c:pt idx="0">
                  <c:v>Designaciones sin asesor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4'!$D$7:$D$14</c15:sqref>
                  </c15:fullRef>
                </c:ext>
              </c:extLst>
              <c:f>'CUADRO 4'!$D$8:$D$14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0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4'!$G$7:$G$14</c15:sqref>
                  </c15:fullRef>
                </c:ext>
              </c:extLst>
              <c:f>'CUADRO 4'!$G$8:$G$14</c:f>
              <c:numCache>
                <c:formatCode>#,##0</c:formatCode>
                <c:ptCount val="7"/>
                <c:pt idx="0">
                  <c:v>431</c:v>
                </c:pt>
                <c:pt idx="1">
                  <c:v>459</c:v>
                </c:pt>
                <c:pt idx="2">
                  <c:v>810</c:v>
                </c:pt>
                <c:pt idx="3">
                  <c:v>1873</c:v>
                </c:pt>
                <c:pt idx="4">
                  <c:v>1114</c:v>
                </c:pt>
                <c:pt idx="5">
                  <c:v>1303</c:v>
                </c:pt>
                <c:pt idx="6">
                  <c:v>1307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0E-482D-9660-DE46C363BB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2820168"/>
        <c:axId val="452817032"/>
      </c:barChart>
      <c:lineChart>
        <c:grouping val="standard"/>
        <c:varyColors val="0"/>
        <c:ser>
          <c:idx val="4"/>
          <c:order val="2"/>
          <c:tx>
            <c:strRef>
              <c:f>'CUADRO 4'!$H$6</c:f>
              <c:strCache>
                <c:ptCount val="1"/>
                <c:pt idx="0">
                  <c:v>Designaciones realizadas</c:v>
                </c:pt>
              </c:strCache>
            </c:strRef>
          </c:tx>
          <c:spPr>
            <a:ln w="53975" cap="rnd">
              <a:solidFill>
                <a:srgbClr val="C00000"/>
              </a:solidFill>
              <a:round/>
            </a:ln>
            <a:effectLst>
              <a:innerShdw blurRad="520700" dist="1435100" dir="2700000">
                <a:srgbClr val="FF0000">
                  <a:alpha val="50000"/>
                </a:srgb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8867924528301886E-2"/>
                  <c:y val="-4.8275862068965517E-2"/>
                </c:manualLayout>
              </c:layout>
              <c:tx>
                <c:rich>
                  <a:bodyPr/>
                  <a:lstStyle/>
                  <a:p>
                    <a:fld id="{C94C5248-847B-42A6-8219-204F4448E066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30E-482D-9660-DE46C363BB2A}"/>
                </c:ext>
              </c:extLst>
            </c:dLbl>
            <c:dLbl>
              <c:idx val="1"/>
              <c:layout>
                <c:manualLayout>
                  <c:x val="-1.8867924528301886E-2"/>
                  <c:y val="-5.057471264367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30E-482D-9660-DE46C363BB2A}"/>
                </c:ext>
              </c:extLst>
            </c:dLbl>
            <c:dLbl>
              <c:idx val="2"/>
              <c:layout>
                <c:manualLayout>
                  <c:x val="-2.3899371069182482E-2"/>
                  <c:y val="-5.9770114942528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30E-482D-9660-DE46C363BB2A}"/>
                </c:ext>
              </c:extLst>
            </c:dLbl>
            <c:dLbl>
              <c:idx val="3"/>
              <c:layout>
                <c:manualLayout>
                  <c:x val="-2.1383647798742137E-2"/>
                  <c:y val="-3.4482758620689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30E-482D-9660-DE46C363BB2A}"/>
                </c:ext>
              </c:extLst>
            </c:dLbl>
            <c:dLbl>
              <c:idx val="4"/>
              <c:layout>
                <c:manualLayout>
                  <c:x val="-1.8867924528301886E-2"/>
                  <c:y val="-3.6781609195402298E-2"/>
                </c:manualLayout>
              </c:layout>
              <c:tx>
                <c:rich>
                  <a:bodyPr/>
                  <a:lstStyle/>
                  <a:p>
                    <a:fld id="{52944334-C8FF-46AA-B125-D8D1A2F37AF0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30E-482D-9660-DE46C363BB2A}"/>
                </c:ext>
              </c:extLst>
            </c:dLbl>
            <c:dLbl>
              <c:idx val="5"/>
              <c:layout>
                <c:manualLayout>
                  <c:x val="-1.886792452830207E-2"/>
                  <c:y val="-2.9885057471264451E-2"/>
                </c:manualLayout>
              </c:layout>
              <c:tx>
                <c:rich>
                  <a:bodyPr/>
                  <a:lstStyle/>
                  <a:p>
                    <a:fld id="{DF1A6778-21F8-4C04-95C0-7C3BEA625565}" type="VALUE">
                      <a:rPr lang="en-US" b="1"/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0E-482D-9660-DE46C363BB2A}"/>
                </c:ext>
              </c:extLst>
            </c:dLbl>
            <c:dLbl>
              <c:idx val="6"/>
              <c:layout>
                <c:manualLayout>
                  <c:x val="-2.1383647798742324E-2"/>
                  <c:y val="-3.218390804597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30E-482D-9660-DE46C363BB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'CUADRO 4'!$D$7:$D$14</c15:sqref>
                  </c15:fullRef>
                </c:ext>
              </c:extLst>
              <c:f>'CUADRO 4'!$D$8:$D$14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0">
                  <c:v>2020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4'!$H$7:$H$14</c15:sqref>
                  </c15:fullRef>
                </c:ext>
              </c:extLst>
              <c:f>'CUADRO 4'!$H$8:$H$14</c:f>
              <c:numCache>
                <c:formatCode>#,##0</c:formatCode>
                <c:ptCount val="7"/>
                <c:pt idx="0">
                  <c:v>1297</c:v>
                </c:pt>
                <c:pt idx="1">
                  <c:v>1632</c:v>
                </c:pt>
                <c:pt idx="2">
                  <c:v>2082</c:v>
                </c:pt>
                <c:pt idx="3">
                  <c:v>2959</c:v>
                </c:pt>
                <c:pt idx="4">
                  <c:v>2185</c:v>
                </c:pt>
                <c:pt idx="5">
                  <c:v>2292</c:v>
                </c:pt>
                <c:pt idx="6">
                  <c:v>2239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categoryFilterExceptions>
                <c15:categoryFilterException>
                  <c15:sqref>'CUADRO 4'!$H$7</c15:sqref>
                  <c15:dLbl>
                    <c:idx val="-1"/>
                    <c:layout>
                      <c:manualLayout>
                        <c:x val="0"/>
                        <c:y val="-4.8275862068965517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1">
                          <a:spAutoFit/>
                        </a:bodyPr>
                        <a:lstStyle/>
                        <a:p>
                          <a:pPr>
                            <a:defRPr sz="900" b="1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2A80B097-D048-47B2-8E1F-8C33B5616C23}" type="VALUE">
                            <a:rPr lang="en-US" b="1"/>
                            <a:pPr>
                              <a:defRPr b="1"/>
                            </a:pPr>
                            <a:t>[VALOR]</a:t>
                          </a:fld>
                          <a:endParaRPr lang="es-ES"/>
                        </a:p>
                      </c:rich>
                    </c:tx>
                    <c:spPr>
                      <a:noFill/>
                      <a:ln>
                        <a:noFill/>
                        <a:prstDash val="dash"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900" b="1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s-ES"/>
                      </a:p>
                    </c:txPr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C30E-482D-9660-DE46C363BB2A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9-C30E-482D-9660-DE46C363B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820168"/>
        <c:axId val="452817032"/>
      </c:lineChart>
      <c:catAx>
        <c:axId val="45282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2817032"/>
        <c:crosses val="autoZero"/>
        <c:auto val="1"/>
        <c:lblAlgn val="ctr"/>
        <c:lblOffset val="100"/>
        <c:noMultiLvlLbl val="0"/>
      </c:catAx>
      <c:valAx>
        <c:axId val="45281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2820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96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76200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/>
              <a:t>ESPECIALIDADES</a:t>
            </a:r>
            <a:r>
              <a:rPr lang="es-ES" b="1" baseline="0"/>
              <a:t> A LAS QUE PERTENECÍAN LOS ASESORES DESIGNADOS (2014-2020)</a:t>
            </a:r>
            <a:endParaRPr lang="es-E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'CUADRO 5'!$N$4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5'!$N$4:$N$12</c15:sqref>
                  </c15:fullRef>
                </c:ext>
              </c:extLst>
              <c:f>'CUADRO 5'!$N$5:$N$12</c:f>
              <c:numCache>
                <c:formatCode>#,##0</c:formatCode>
                <c:ptCount val="8"/>
                <c:pt idx="0">
                  <c:v>83</c:v>
                </c:pt>
                <c:pt idx="1">
                  <c:v>18</c:v>
                </c:pt>
                <c:pt idx="2">
                  <c:v>14</c:v>
                </c:pt>
                <c:pt idx="3">
                  <c:v>439</c:v>
                </c:pt>
                <c:pt idx="4">
                  <c:v>36</c:v>
                </c:pt>
                <c:pt idx="5">
                  <c:v>58</c:v>
                </c:pt>
                <c:pt idx="6">
                  <c:v>13</c:v>
                </c:pt>
                <c:pt idx="7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0-47CD-AF8A-78DCFBA30654}"/>
            </c:ext>
          </c:extLst>
        </c:ser>
        <c:ser>
          <c:idx val="2"/>
          <c:order val="2"/>
          <c:tx>
            <c:strRef>
              <c:f>'CUADRO 5'!$O$4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5'!$O$4:$O$12</c15:sqref>
                  </c15:fullRef>
                </c:ext>
              </c:extLst>
              <c:f>'CUADRO 5'!$O$5:$O$12</c:f>
              <c:numCache>
                <c:formatCode>#,##0</c:formatCode>
                <c:ptCount val="8"/>
                <c:pt idx="0">
                  <c:v>113</c:v>
                </c:pt>
                <c:pt idx="1">
                  <c:v>38</c:v>
                </c:pt>
                <c:pt idx="2">
                  <c:v>18</c:v>
                </c:pt>
                <c:pt idx="3">
                  <c:v>616</c:v>
                </c:pt>
                <c:pt idx="4">
                  <c:v>57</c:v>
                </c:pt>
                <c:pt idx="5">
                  <c:v>64</c:v>
                </c:pt>
                <c:pt idx="6">
                  <c:v>14</c:v>
                </c:pt>
                <c:pt idx="7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0-47CD-AF8A-78DCFBA30654}"/>
            </c:ext>
          </c:extLst>
        </c:ser>
        <c:ser>
          <c:idx val="3"/>
          <c:order val="3"/>
          <c:tx>
            <c:strRef>
              <c:f>'CUADRO 5'!$P$4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5'!$P$4:$P$12</c15:sqref>
                  </c15:fullRef>
                </c:ext>
              </c:extLst>
              <c:f>'CUADRO 5'!$P$5:$P$12</c:f>
              <c:numCache>
                <c:formatCode>#,##0</c:formatCode>
                <c:ptCount val="8"/>
                <c:pt idx="0">
                  <c:v>117</c:v>
                </c:pt>
                <c:pt idx="1">
                  <c:v>43</c:v>
                </c:pt>
                <c:pt idx="2">
                  <c:v>24</c:v>
                </c:pt>
                <c:pt idx="3">
                  <c:v>674</c:v>
                </c:pt>
                <c:pt idx="4">
                  <c:v>48</c:v>
                </c:pt>
                <c:pt idx="5">
                  <c:v>45</c:v>
                </c:pt>
                <c:pt idx="6">
                  <c:v>18</c:v>
                </c:pt>
                <c:pt idx="7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C0-47CD-AF8A-78DCFBA30654}"/>
            </c:ext>
          </c:extLst>
        </c:ser>
        <c:ser>
          <c:idx val="4"/>
          <c:order val="4"/>
          <c:tx>
            <c:strRef>
              <c:f>'CUADRO 5'!$Q$4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5'!$Q$4:$Q$12</c15:sqref>
                  </c15:fullRef>
                </c:ext>
              </c:extLst>
              <c:f>'CUADRO 5'!$Q$5:$Q$12</c:f>
              <c:numCache>
                <c:formatCode>#,##0</c:formatCode>
                <c:ptCount val="8"/>
                <c:pt idx="0">
                  <c:v>115</c:v>
                </c:pt>
                <c:pt idx="1">
                  <c:v>43</c:v>
                </c:pt>
                <c:pt idx="2">
                  <c:v>23</c:v>
                </c:pt>
                <c:pt idx="3">
                  <c:v>470</c:v>
                </c:pt>
                <c:pt idx="4">
                  <c:v>29</c:v>
                </c:pt>
                <c:pt idx="5">
                  <c:v>66</c:v>
                </c:pt>
                <c:pt idx="6">
                  <c:v>29</c:v>
                </c:pt>
                <c:pt idx="7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C0-47CD-AF8A-78DCFBA30654}"/>
            </c:ext>
          </c:extLst>
        </c:ser>
        <c:ser>
          <c:idx val="5"/>
          <c:order val="5"/>
          <c:tx>
            <c:strRef>
              <c:f>'CUADRO 5'!$R$4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5'!$R$4:$R$12</c15:sqref>
                  </c15:fullRef>
                </c:ext>
              </c:extLst>
              <c:f>'CUADRO 5'!$R$5:$R$12</c:f>
              <c:numCache>
                <c:formatCode>#,##0</c:formatCode>
                <c:ptCount val="8"/>
                <c:pt idx="0">
                  <c:v>117</c:v>
                </c:pt>
                <c:pt idx="1">
                  <c:v>23</c:v>
                </c:pt>
                <c:pt idx="2">
                  <c:v>16</c:v>
                </c:pt>
                <c:pt idx="3">
                  <c:v>532</c:v>
                </c:pt>
                <c:pt idx="4">
                  <c:v>50</c:v>
                </c:pt>
                <c:pt idx="5">
                  <c:v>54</c:v>
                </c:pt>
                <c:pt idx="6">
                  <c:v>32</c:v>
                </c:pt>
                <c:pt idx="7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C0-47CD-AF8A-78DCFBA30654}"/>
            </c:ext>
          </c:extLst>
        </c:ser>
        <c:ser>
          <c:idx val="6"/>
          <c:order val="6"/>
          <c:tx>
            <c:strRef>
              <c:f>'CUADRO 5'!$S$4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5'!$S$4:$S$12</c15:sqref>
                  </c15:fullRef>
                </c:ext>
              </c:extLst>
              <c:f>'CUADRO 5'!$S$5:$S$12</c:f>
              <c:numCache>
                <c:formatCode>#,##0</c:formatCode>
                <c:ptCount val="8"/>
                <c:pt idx="0">
                  <c:v>122</c:v>
                </c:pt>
                <c:pt idx="1">
                  <c:v>12</c:v>
                </c:pt>
                <c:pt idx="2">
                  <c:v>10</c:v>
                </c:pt>
                <c:pt idx="3">
                  <c:v>489</c:v>
                </c:pt>
                <c:pt idx="4">
                  <c:v>28</c:v>
                </c:pt>
                <c:pt idx="5">
                  <c:v>64</c:v>
                </c:pt>
                <c:pt idx="6">
                  <c:v>27</c:v>
                </c:pt>
                <c:pt idx="7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C0-47CD-AF8A-78DCFBA30654}"/>
            </c:ext>
          </c:extLst>
        </c:ser>
        <c:ser>
          <c:idx val="7"/>
          <c:order val="7"/>
          <c:tx>
            <c:strRef>
              <c:f>'CUADRO 5'!$T$4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'CUADRO 5'!$L$4:$L$12</c15:sqref>
                  </c15:fullRef>
                </c:ext>
              </c:extLst>
              <c:f>'CUADRO 5'!$L$5:$L$12</c:f>
              <c:strCache>
                <c:ptCount val="8"/>
                <c:pt idx="0">
                  <c:v>Arquitectos</c:v>
                </c:pt>
                <c:pt idx="1">
                  <c:v>Biólogos</c:v>
                </c:pt>
                <c:pt idx="2">
                  <c:v>Ingenieros Agrónomos</c:v>
                </c:pt>
                <c:pt idx="3">
                  <c:v>Ingenieros de Caminos, Canales y Puertos del Estado</c:v>
                </c:pt>
                <c:pt idx="4">
                  <c:v>Ingenieros de Montes</c:v>
                </c:pt>
                <c:pt idx="5">
                  <c:v>Otros</c:v>
                </c:pt>
                <c:pt idx="6">
                  <c:v>Químicos</c:v>
                </c:pt>
                <c:pt idx="7">
                  <c:v>Sistemas y Tecnologías de la Información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'CUADRO 5'!$T$4:$T$12</c15:sqref>
                  </c15:fullRef>
                </c:ext>
              </c:extLst>
              <c:f>'CUADRO 5'!$T$5:$T$12</c:f>
              <c:numCache>
                <c:formatCode>#,##0</c:formatCode>
                <c:ptCount val="8"/>
                <c:pt idx="0">
                  <c:v>90</c:v>
                </c:pt>
                <c:pt idx="1">
                  <c:v>25</c:v>
                </c:pt>
                <c:pt idx="2">
                  <c:v>18</c:v>
                </c:pt>
                <c:pt idx="3">
                  <c:v>502</c:v>
                </c:pt>
                <c:pt idx="4">
                  <c:v>40</c:v>
                </c:pt>
                <c:pt idx="5">
                  <c:v>55</c:v>
                </c:pt>
                <c:pt idx="6">
                  <c:v>13</c:v>
                </c:pt>
                <c:pt idx="7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C0-47CD-AF8A-78DCFBA306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-10"/>
        <c:axId val="452815856"/>
        <c:axId val="4528189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'CUADRO 5'!$M$4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E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'CUADRO 5'!$L$4:$L$12</c15:sqref>
                        </c15:fullRef>
                        <c15:formulaRef>
                          <c15:sqref>'CUADRO 5'!$L$5:$L$12</c15:sqref>
                        </c15:formulaRef>
                      </c:ext>
                    </c:extLst>
                    <c:strCache>
                      <c:ptCount val="8"/>
                      <c:pt idx="0">
                        <c:v>Arquitectos</c:v>
                      </c:pt>
                      <c:pt idx="1">
                        <c:v>Biólogos</c:v>
                      </c:pt>
                      <c:pt idx="2">
                        <c:v>Ingenieros Agrónomos</c:v>
                      </c:pt>
                      <c:pt idx="3">
                        <c:v>Ingenieros de Caminos, Canales y Puertos del Estado</c:v>
                      </c:pt>
                      <c:pt idx="4">
                        <c:v>Ingenieros de Montes</c:v>
                      </c:pt>
                      <c:pt idx="5">
                        <c:v>Otros</c:v>
                      </c:pt>
                      <c:pt idx="6">
                        <c:v>Químicos</c:v>
                      </c:pt>
                      <c:pt idx="7">
                        <c:v>Sistemas y Tecnologías de la Información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'CUADRO 5'!$M$4:$M$12</c15:sqref>
                        </c15:fullRef>
                        <c15:formulaRef>
                          <c15:sqref>'CUADRO 5'!$M$5:$M$12</c15:sqref>
                        </c15:formulaRef>
                      </c:ext>
                    </c:extLst>
                    <c:numCache>
                      <c:formatCode>#,##0</c:formatCode>
                      <c:ptCount val="8"/>
                      <c:pt idx="0">
                        <c:v>124</c:v>
                      </c:pt>
                      <c:pt idx="1">
                        <c:v>20</c:v>
                      </c:pt>
                      <c:pt idx="2">
                        <c:v>16</c:v>
                      </c:pt>
                      <c:pt idx="3">
                        <c:v>429</c:v>
                      </c:pt>
                      <c:pt idx="4">
                        <c:v>28</c:v>
                      </c:pt>
                      <c:pt idx="5">
                        <c:v>33</c:v>
                      </c:pt>
                      <c:pt idx="6">
                        <c:v>0</c:v>
                      </c:pt>
                      <c:pt idx="7">
                        <c:v>131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CEC0-47CD-AF8A-78DCFBA30654}"/>
                  </c:ext>
                </c:extLst>
              </c15:ser>
            </c15:filteredBarSeries>
          </c:ext>
        </c:extLst>
      </c:barChart>
      <c:catAx>
        <c:axId val="45281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2818992"/>
        <c:crosses val="autoZero"/>
        <c:auto val="1"/>
        <c:lblAlgn val="ctr"/>
        <c:lblOffset val="100"/>
        <c:noMultiLvlLbl val="0"/>
      </c:catAx>
      <c:valAx>
        <c:axId val="452818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2815856"/>
        <c:crosses val="autoZero"/>
        <c:crossBetween val="between"/>
      </c:valAx>
      <c:spPr>
        <a:blipFill dpi="0" rotWithShape="1">
          <a:blip xmlns:r="http://schemas.openxmlformats.org/officeDocument/2006/relationships" r:embed="rId3">
            <a:alphaModFix amt="54000"/>
          </a:blip>
          <a:srcRect/>
          <a:tile tx="0" ty="0" sx="100000" sy="100000" flip="none" algn="tl"/>
        </a:blip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threePt" dir="t"/>
        </a:scene3d>
        <a:sp3d>
          <a:bevelT prst="relaxedInset"/>
        </a:sp3d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F4465-85A5-4587-AD71-1397AC6C1A9D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AA38-D2A5-49AE-813E-ACE5D59667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4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46D6-D158-4E22-A366-8C4EEE75E925}" type="datetime1">
              <a:rPr lang="es-ES" smtClean="0"/>
              <a:t>17/03/2021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59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BEF4-F3AC-4FA8-9FE0-98D281A7898F}" type="datetime1">
              <a:rPr lang="es-ES" smtClean="0"/>
              <a:t>17/03/2021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31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CEAA-086F-4049-84F8-BC982139F042}" type="datetime1">
              <a:rPr lang="es-ES" smtClean="0"/>
              <a:t>17/03/2021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85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0A23-1762-47AF-A706-752D4AF04D12}" type="datetime1">
              <a:rPr lang="es-ES" smtClean="0"/>
              <a:t>17/03/2021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92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246-98A8-43E6-A0C5-84E2CF6E50A5}" type="datetime1">
              <a:rPr lang="es-ES" smtClean="0"/>
              <a:t>17/03/2021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6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4E9A-B7CA-44C4-8A6D-9414C05D60E2}" type="datetime1">
              <a:rPr lang="es-ES" smtClean="0"/>
              <a:t>17/03/2021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77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7DB2-5A28-4560-ACFE-DDFE259D163A}" type="datetime1">
              <a:rPr lang="es-ES" smtClean="0"/>
              <a:t>17/03/2021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94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2307-EC8C-4A08-9168-EA769811D699}" type="datetime1">
              <a:rPr lang="es-ES" smtClean="0"/>
              <a:t>17/03/2021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19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8F26-EF76-4580-9908-ACDC385C0041}" type="datetime1">
              <a:rPr lang="es-ES" smtClean="0"/>
              <a:t>17/03/2021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03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85AA-9854-4B1B-B743-BD304C6A0F84}" type="datetime1">
              <a:rPr lang="es-ES" smtClean="0"/>
              <a:t>17/03/2021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86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61A0-61EB-4F2C-8146-D04014D4C736}" type="datetime1">
              <a:rPr lang="es-ES" smtClean="0"/>
              <a:t>17/03/2021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6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FD4B-A0D4-42E0-86ED-F6241A192A2C}" type="datetime1">
              <a:rPr lang="es-ES" smtClean="0"/>
              <a:t>17/03/2021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A3B3C-CECC-4911-AF17-475F4834E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51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COMPROBACIÓN MATERIAL DE LA INVERSIÓN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AÑOS </a:t>
            </a:r>
            <a:r>
              <a:rPr lang="es-ES" dirty="0" smtClean="0"/>
              <a:t>2014- 2020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32" y="198439"/>
            <a:ext cx="4236432" cy="83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410269" y="198439"/>
            <a:ext cx="6943531" cy="767454"/>
          </a:xfrm>
        </p:spPr>
        <p:txBody>
          <a:bodyPr>
            <a:noAutofit/>
          </a:bodyPr>
          <a:lstStyle/>
          <a:p>
            <a:pPr algn="ctr"/>
            <a:r>
              <a:rPr lang="es-ES" sz="3000" dirty="0" smtClean="0"/>
              <a:t>Comprobación material de la inversión  Años </a:t>
            </a:r>
            <a:r>
              <a:rPr lang="es-ES" sz="3000" dirty="0" smtClean="0"/>
              <a:t>2014 </a:t>
            </a:r>
            <a:r>
              <a:rPr lang="es-ES" sz="3000" dirty="0" smtClean="0"/>
              <a:t>- </a:t>
            </a:r>
            <a:r>
              <a:rPr lang="es-ES" sz="3000" dirty="0" smtClean="0"/>
              <a:t>2020</a:t>
            </a:r>
            <a:endParaRPr lang="es-ES" sz="30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32" y="198439"/>
            <a:ext cx="3561570" cy="699336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57200F6-867E-4F1C-B1D4-27946DE39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638768"/>
              </p:ext>
            </p:extLst>
          </p:nvPr>
        </p:nvGraphicFramePr>
        <p:xfrm>
          <a:off x="1693069" y="1128713"/>
          <a:ext cx="8805862" cy="5067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20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/>
              <a:t>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32" y="198438"/>
            <a:ext cx="3560400" cy="699107"/>
          </a:xfrm>
          <a:prstGeom prst="rect">
            <a:avLst/>
          </a:prstGeom>
        </p:spPr>
      </p:pic>
      <p:sp>
        <p:nvSpPr>
          <p:cNvPr id="7" name="Título 8"/>
          <p:cNvSpPr>
            <a:spLocks noGrp="1"/>
          </p:cNvSpPr>
          <p:nvPr>
            <p:ph type="title"/>
          </p:nvPr>
        </p:nvSpPr>
        <p:spPr>
          <a:xfrm>
            <a:off x="4410269" y="198439"/>
            <a:ext cx="6943531" cy="767454"/>
          </a:xfrm>
        </p:spPr>
        <p:txBody>
          <a:bodyPr>
            <a:noAutofit/>
          </a:bodyPr>
          <a:lstStyle/>
          <a:p>
            <a:pPr algn="ctr"/>
            <a:r>
              <a:rPr lang="es-ES" sz="3000" dirty="0" smtClean="0"/>
              <a:t>Comprobación material de la inversión  Años </a:t>
            </a:r>
            <a:r>
              <a:rPr lang="es-ES" sz="3000" dirty="0" smtClean="0"/>
              <a:t>2014 </a:t>
            </a:r>
            <a:r>
              <a:rPr lang="es-ES" sz="3000" dirty="0" smtClean="0"/>
              <a:t>- </a:t>
            </a:r>
            <a:r>
              <a:rPr lang="es-ES" sz="3000" dirty="0" smtClean="0"/>
              <a:t>2020</a:t>
            </a:r>
            <a:endParaRPr lang="es-ES" sz="3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F5D5FEA-2340-4A67-9ECC-E797375306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945310"/>
              </p:ext>
            </p:extLst>
          </p:nvPr>
        </p:nvGraphicFramePr>
        <p:xfrm>
          <a:off x="1514474" y="1142999"/>
          <a:ext cx="9163051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86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/>
              <a:t>3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32" y="198438"/>
            <a:ext cx="3560400" cy="699107"/>
          </a:xfrm>
          <a:prstGeom prst="rect">
            <a:avLst/>
          </a:prstGeom>
        </p:spPr>
      </p:pic>
      <p:sp>
        <p:nvSpPr>
          <p:cNvPr id="7" name="Título 8"/>
          <p:cNvSpPr>
            <a:spLocks noGrp="1"/>
          </p:cNvSpPr>
          <p:nvPr>
            <p:ph type="title"/>
          </p:nvPr>
        </p:nvSpPr>
        <p:spPr>
          <a:xfrm>
            <a:off x="4410269" y="198439"/>
            <a:ext cx="6943531" cy="767454"/>
          </a:xfrm>
        </p:spPr>
        <p:txBody>
          <a:bodyPr>
            <a:noAutofit/>
          </a:bodyPr>
          <a:lstStyle/>
          <a:p>
            <a:pPr algn="ctr"/>
            <a:r>
              <a:rPr lang="es-ES" sz="3000" dirty="0" smtClean="0"/>
              <a:t>Comprobación material de la inversión  Años </a:t>
            </a:r>
            <a:r>
              <a:rPr lang="es-ES" sz="3000" dirty="0" smtClean="0"/>
              <a:t>2014 </a:t>
            </a:r>
            <a:r>
              <a:rPr lang="es-ES" sz="3000" dirty="0" smtClean="0"/>
              <a:t>- </a:t>
            </a:r>
            <a:r>
              <a:rPr lang="es-ES" sz="3000" dirty="0" smtClean="0"/>
              <a:t>2020</a:t>
            </a:r>
            <a:endParaRPr lang="es-ES" sz="3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C855D9B0-D9D2-4CB3-8432-750FA65B6F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719351"/>
              </p:ext>
            </p:extLst>
          </p:nvPr>
        </p:nvGraphicFramePr>
        <p:xfrm>
          <a:off x="1871662" y="1185863"/>
          <a:ext cx="8448675" cy="4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78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4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32" y="198438"/>
            <a:ext cx="3560400" cy="699107"/>
          </a:xfrm>
          <a:prstGeom prst="rect">
            <a:avLst/>
          </a:prstGeom>
        </p:spPr>
      </p:pic>
      <p:sp>
        <p:nvSpPr>
          <p:cNvPr id="7" name="Título 8"/>
          <p:cNvSpPr>
            <a:spLocks noGrp="1"/>
          </p:cNvSpPr>
          <p:nvPr>
            <p:ph type="title"/>
          </p:nvPr>
        </p:nvSpPr>
        <p:spPr>
          <a:xfrm>
            <a:off x="4410269" y="198439"/>
            <a:ext cx="6943531" cy="767454"/>
          </a:xfrm>
        </p:spPr>
        <p:txBody>
          <a:bodyPr>
            <a:noAutofit/>
          </a:bodyPr>
          <a:lstStyle/>
          <a:p>
            <a:pPr algn="ctr"/>
            <a:r>
              <a:rPr lang="es-ES" sz="3000" dirty="0" smtClean="0"/>
              <a:t>Comprobación material de la inversión  Años </a:t>
            </a:r>
            <a:r>
              <a:rPr lang="es-ES" sz="3000" dirty="0" smtClean="0"/>
              <a:t>2014 </a:t>
            </a:r>
            <a:r>
              <a:rPr lang="es-ES" sz="3000" dirty="0" smtClean="0"/>
              <a:t>- </a:t>
            </a:r>
            <a:r>
              <a:rPr lang="es-ES" sz="3000" dirty="0" smtClean="0"/>
              <a:t>2020</a:t>
            </a:r>
            <a:endParaRPr lang="es-ES" sz="3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E12CE2C-3F3A-42C0-AE4E-9FC41639D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158204"/>
              </p:ext>
            </p:extLst>
          </p:nvPr>
        </p:nvGraphicFramePr>
        <p:xfrm>
          <a:off x="1047750" y="1314450"/>
          <a:ext cx="100965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26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5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32" y="198438"/>
            <a:ext cx="3560400" cy="699107"/>
          </a:xfrm>
          <a:prstGeom prst="rect">
            <a:avLst/>
          </a:prstGeom>
        </p:spPr>
      </p:pic>
      <p:sp>
        <p:nvSpPr>
          <p:cNvPr id="7" name="Título 8"/>
          <p:cNvSpPr>
            <a:spLocks noGrp="1"/>
          </p:cNvSpPr>
          <p:nvPr>
            <p:ph type="title"/>
          </p:nvPr>
        </p:nvSpPr>
        <p:spPr>
          <a:xfrm>
            <a:off x="4410269" y="198439"/>
            <a:ext cx="6943531" cy="767454"/>
          </a:xfrm>
        </p:spPr>
        <p:txBody>
          <a:bodyPr>
            <a:noAutofit/>
          </a:bodyPr>
          <a:lstStyle/>
          <a:p>
            <a:pPr algn="ctr"/>
            <a:r>
              <a:rPr lang="es-ES" sz="3000" dirty="0" smtClean="0"/>
              <a:t>Comprobación material de la inversión  Años </a:t>
            </a:r>
            <a:r>
              <a:rPr lang="es-ES" sz="3000" dirty="0" smtClean="0"/>
              <a:t>2014 </a:t>
            </a:r>
            <a:r>
              <a:rPr lang="es-ES" sz="3000" dirty="0" smtClean="0"/>
              <a:t>- </a:t>
            </a:r>
            <a:r>
              <a:rPr lang="es-ES" sz="3000" dirty="0" smtClean="0"/>
              <a:t>2020</a:t>
            </a:r>
            <a:endParaRPr lang="es-ES" sz="30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C7D733-BC16-45FC-9DC5-532CA76F98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261087"/>
              </p:ext>
            </p:extLst>
          </p:nvPr>
        </p:nvGraphicFramePr>
        <p:xfrm>
          <a:off x="1262063" y="1142999"/>
          <a:ext cx="9667874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745491EB670040BB1151E3CE305211" ma:contentTypeVersion="1" ma:contentTypeDescription="Crear nuevo documento." ma:contentTypeScope="" ma:versionID="36908cbc46a66120df7bef74ff91c5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C491E1-6645-4601-B497-8031724AFF51}"/>
</file>

<file path=customXml/itemProps2.xml><?xml version="1.0" encoding="utf-8"?>
<ds:datastoreItem xmlns:ds="http://schemas.openxmlformats.org/officeDocument/2006/customXml" ds:itemID="{D79BB53C-4A4F-420F-96CE-E2CF335BE1B5}"/>
</file>

<file path=customXml/itemProps3.xml><?xml version="1.0" encoding="utf-8"?>
<ds:datastoreItem xmlns:ds="http://schemas.openxmlformats.org/officeDocument/2006/customXml" ds:itemID="{3663CCF8-48EF-4B7D-908C-01D13537F667}"/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202</Words>
  <Application>Microsoft Office PowerPoint</Application>
  <PresentationFormat>Panorámica</PresentationFormat>
  <Paragraphs>94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COMPROBACIÓN MATERIAL DE LA INVERSIÓN</vt:lpstr>
      <vt:lpstr>Comprobación material de la inversión  Años 2014 - 2020</vt:lpstr>
      <vt:lpstr>Comprobación material de la inversión  Años 2014 - 2020</vt:lpstr>
      <vt:lpstr>Comprobación material de la inversión  Años 2014 - 2020</vt:lpstr>
      <vt:lpstr>Comprobación material de la inversión  Años 2014 - 2020</vt:lpstr>
      <vt:lpstr>Comprobación material de la inversión  Años 2014 - 2020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COMPROBACIÓN MATERIAL DE LA INVERSIÓN</dc:title>
  <dc:creator>Trifón Arévalo, Ana Cristina</dc:creator>
  <cp:lastModifiedBy>Llanos Martos, Maria Isabel</cp:lastModifiedBy>
  <cp:revision>22</cp:revision>
  <cp:lastPrinted>2019-09-20T11:51:36Z</cp:lastPrinted>
  <dcterms:created xsi:type="dcterms:W3CDTF">2018-03-09T10:17:18Z</dcterms:created>
  <dcterms:modified xsi:type="dcterms:W3CDTF">2021-03-17T12:22:38Z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0x01010022745491EB670040BB1151E3CE305211</vt:lpwstr>
  </property>
  <property fmtid="{D5CDD505-2E9C-101B-9397-08002B2CF9AE}" pid="3" name="Categorizacion">
    <vt:lpwstr>10;#Control Público:Fiscalización Previa|e893f2dd-0c7d-412a-ae09-97f13e65a86c</vt:lpwstr>
  </property>
</Properties>
</file>